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3" r:id="rId5"/>
    <p:sldId id="260" r:id="rId6"/>
    <p:sldId id="262" r:id="rId7"/>
    <p:sldId id="261" r:id="rId8"/>
    <p:sldId id="264"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2AA72C-36C8-4E32-83C4-54E7CB8F2DCF}" type="datetimeFigureOut">
              <a:rPr lang="en-US" smtClean="0"/>
              <a:t>20-Apr-25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9C901-4CEE-4DB4-8A2B-341A2D5218E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714222"/>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2AA72C-36C8-4E32-83C4-54E7CB8F2DCF}" type="datetimeFigureOut">
              <a:rPr lang="en-US" smtClean="0"/>
              <a:t>20-Apr-25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1726958356"/>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2AA72C-36C8-4E32-83C4-54E7CB8F2DCF}" type="datetimeFigureOut">
              <a:rPr lang="en-US" smtClean="0"/>
              <a:t>20-Apr-25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4176076286"/>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2AA72C-36C8-4E32-83C4-54E7CB8F2DCF}" type="datetimeFigureOut">
              <a:rPr lang="en-US" smtClean="0"/>
              <a:t>20-Apr-25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3629906895"/>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2AA72C-36C8-4E32-83C4-54E7CB8F2DCF}" type="datetimeFigureOut">
              <a:rPr lang="en-US" smtClean="0"/>
              <a:t>20-Apr-25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59C901-4CEE-4DB4-8A2B-341A2D5218E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113460"/>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2AA72C-36C8-4E32-83C4-54E7CB8F2DCF}" type="datetimeFigureOut">
              <a:rPr lang="en-US" smtClean="0"/>
              <a:t>20-Apr-25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3615747702"/>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2AA72C-36C8-4E32-83C4-54E7CB8F2DCF}" type="datetimeFigureOut">
              <a:rPr lang="en-US" smtClean="0"/>
              <a:t>20-Apr-25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2033213259"/>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2AA72C-36C8-4E32-83C4-54E7CB8F2DCF}" type="datetimeFigureOut">
              <a:rPr lang="en-US" smtClean="0"/>
              <a:t>20-Apr-25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108159637"/>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C2AA72C-36C8-4E32-83C4-54E7CB8F2DCF}" type="datetimeFigureOut">
              <a:rPr lang="en-US" smtClean="0"/>
              <a:t>20-Apr-25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1014995835"/>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C2AA72C-36C8-4E32-83C4-54E7CB8F2DCF}" type="datetimeFigureOut">
              <a:rPr lang="en-US" smtClean="0"/>
              <a:t>20-Apr-25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59C901-4CEE-4DB4-8A2B-341A2D5218E6}" type="slidenum">
              <a:rPr lang="en-US" smtClean="0"/>
              <a:t>‹#›</a:t>
            </a:fld>
            <a:endParaRPr lang="en-US"/>
          </a:p>
        </p:txBody>
      </p:sp>
    </p:spTree>
    <p:extLst>
      <p:ext uri="{BB962C8B-B14F-4D97-AF65-F5344CB8AC3E}">
        <p14:creationId xmlns:p14="http://schemas.microsoft.com/office/powerpoint/2010/main" val="1398056388"/>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C2AA72C-36C8-4E32-83C4-54E7CB8F2DCF}" type="datetimeFigureOut">
              <a:rPr lang="en-US" smtClean="0"/>
              <a:t>20-Apr-25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59C901-4CEE-4DB4-8A2B-341A2D5218E6}" type="slidenum">
              <a:rPr lang="en-US" smtClean="0"/>
              <a:t>‹#›</a:t>
            </a:fld>
            <a:endParaRPr lang="en-US"/>
          </a:p>
        </p:txBody>
      </p:sp>
    </p:spTree>
    <p:extLst>
      <p:ext uri="{BB962C8B-B14F-4D97-AF65-F5344CB8AC3E}">
        <p14:creationId xmlns:p14="http://schemas.microsoft.com/office/powerpoint/2010/main" val="439550033"/>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C2AA72C-36C8-4E32-83C4-54E7CB8F2DCF}" type="datetimeFigureOut">
              <a:rPr lang="en-US" smtClean="0"/>
              <a:t>20-Apr-25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59C901-4CEE-4DB4-8A2B-341A2D5218E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0757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2630793"/>
          </a:xfrm>
        </p:spPr>
        <p:txBody>
          <a:bodyPr>
            <a:normAutofit/>
          </a:bodyPr>
          <a:lstStyle/>
          <a:p>
            <a:pPr algn="ctr"/>
            <a:r>
              <a:rPr lang="en-US" sz="5400" b="1" dirty="0"/>
              <a:t>Fellowship Outreach Bible Church</a:t>
            </a:r>
            <a:br>
              <a:rPr lang="en-US" sz="5400" b="1" dirty="0"/>
            </a:br>
            <a:r>
              <a:rPr lang="en-US" sz="5400" b="1" dirty="0"/>
              <a:t>Sunday Message</a:t>
            </a:r>
            <a:br>
              <a:rPr lang="en-US" sz="5400" b="1" dirty="0"/>
            </a:br>
            <a:r>
              <a:rPr lang="en-US" sz="5400" b="1" dirty="0">
                <a:solidFill>
                  <a:srgbClr val="FF0000"/>
                </a:solidFill>
              </a:rPr>
              <a:t>20-4-2025</a:t>
            </a:r>
          </a:p>
        </p:txBody>
      </p:sp>
      <p:sp>
        <p:nvSpPr>
          <p:cNvPr id="3" name="Subtitle 2"/>
          <p:cNvSpPr>
            <a:spLocks noGrp="1"/>
          </p:cNvSpPr>
          <p:nvPr>
            <p:ph type="subTitle" idx="1"/>
          </p:nvPr>
        </p:nvSpPr>
        <p:spPr>
          <a:xfrm>
            <a:off x="803564" y="3870036"/>
            <a:ext cx="10354887" cy="1728584"/>
          </a:xfrm>
        </p:spPr>
        <p:txBody>
          <a:bodyPr>
            <a:noAutofit/>
          </a:bodyPr>
          <a:lstStyle/>
          <a:p>
            <a:r>
              <a:rPr lang="en-US" sz="3200" b="1" dirty="0">
                <a:solidFill>
                  <a:srgbClr val="002060"/>
                </a:solidFill>
              </a:rPr>
              <a:t>Theme: celebrating the holy spirit (rom.8:11)</a:t>
            </a:r>
          </a:p>
          <a:p>
            <a:r>
              <a:rPr lang="en-US" sz="3200" b="1" dirty="0">
                <a:solidFill>
                  <a:srgbClr val="002060"/>
                </a:solidFill>
              </a:rPr>
              <a:t>Topic: celebrating his resurrection power</a:t>
            </a:r>
          </a:p>
          <a:p>
            <a:r>
              <a:rPr lang="en-US" sz="3200" b="1" dirty="0">
                <a:solidFill>
                  <a:srgbClr val="002060"/>
                </a:solidFill>
              </a:rPr>
              <a:t>Text: Rom.8:9-11</a:t>
            </a:r>
          </a:p>
        </p:txBody>
      </p:sp>
    </p:spTree>
    <p:extLst>
      <p:ext uri="{BB962C8B-B14F-4D97-AF65-F5344CB8AC3E}">
        <p14:creationId xmlns:p14="http://schemas.microsoft.com/office/powerpoint/2010/main" val="857473835"/>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3411" y="116274"/>
            <a:ext cx="2788024" cy="493326"/>
          </a:xfrm>
          <a:solidFill>
            <a:schemeClr val="accent1">
              <a:lumMod val="40000"/>
              <a:lumOff val="60000"/>
            </a:schemeClr>
          </a:solidFill>
        </p:spPr>
        <p:txBody>
          <a:bodyPr>
            <a:normAutofit fontScale="90000"/>
          </a:bodyPr>
          <a:lstStyle/>
          <a:p>
            <a:r>
              <a:rPr lang="en-US" sz="3600" b="1" dirty="0"/>
              <a:t>Introduction</a:t>
            </a:r>
          </a:p>
        </p:txBody>
      </p:sp>
      <p:sp>
        <p:nvSpPr>
          <p:cNvPr id="3" name="Content Placeholder 2"/>
          <p:cNvSpPr>
            <a:spLocks noGrp="1"/>
          </p:cNvSpPr>
          <p:nvPr>
            <p:ph idx="1"/>
          </p:nvPr>
        </p:nvSpPr>
        <p:spPr>
          <a:xfrm>
            <a:off x="197224" y="735106"/>
            <a:ext cx="11734800" cy="5423647"/>
          </a:xfrm>
        </p:spPr>
        <p:txBody>
          <a:bodyPr>
            <a:normAutofit fontScale="32500" lnSpcReduction="20000"/>
          </a:bodyPr>
          <a:lstStyle/>
          <a:p>
            <a:pPr>
              <a:buFont typeface="Wingdings" panose="05000000000000000000" pitchFamily="2" charset="2"/>
              <a:buChar char="q"/>
            </a:pPr>
            <a:r>
              <a:rPr lang="en-US" sz="7000" dirty="0"/>
              <a:t> </a:t>
            </a:r>
            <a:r>
              <a:rPr lang="en-US" sz="8600" b="1" dirty="0"/>
              <a:t>Resurrection is a return to life and Christ Jesus is the fountain of life, the author of resurrection. Humanity has no hope, except in the death, burial and resurrection of Christ.</a:t>
            </a:r>
          </a:p>
          <a:p>
            <a:pPr>
              <a:buFont typeface="Wingdings" panose="05000000000000000000" pitchFamily="2" charset="2"/>
              <a:buChar char="q"/>
            </a:pPr>
            <a:r>
              <a:rPr lang="en-US" sz="8600" b="1" dirty="0"/>
              <a:t> The resurrection of our Lord Jesus Christ was a marvelous display of the power of God.  And this same power, resurrection power is alive and active in you if you are born again. </a:t>
            </a:r>
          </a:p>
          <a:p>
            <a:pPr lvl="1">
              <a:buFont typeface="Wingdings" panose="05000000000000000000" pitchFamily="2" charset="2"/>
              <a:buChar char="v"/>
            </a:pPr>
            <a:r>
              <a:rPr lang="en-US" sz="8600" b="1" dirty="0"/>
              <a:t> Eph.1:19-20 “And his incomparably great power for us who believe. That power is like the working of his mighty strength, which he exerted in Christ when he raised him from the dead and seated him at his right hand in the heavenly realm.” </a:t>
            </a:r>
          </a:p>
          <a:p>
            <a:pPr lvl="1">
              <a:buFont typeface="Wingdings" panose="05000000000000000000" pitchFamily="2" charset="2"/>
              <a:buChar char="v"/>
            </a:pPr>
            <a:r>
              <a:rPr lang="en-US" sz="8600" b="1" dirty="0"/>
              <a:t> Rom.8:11 “And if the Spirit of him who raised Jesus from the dead is living in you, he will also give life to your mortal bodies because of his Spirit who lives in you.” </a:t>
            </a:r>
          </a:p>
          <a:p>
            <a:pPr>
              <a:buFont typeface="Wingdings" panose="05000000000000000000" pitchFamily="2" charset="2"/>
              <a:buChar char="q"/>
            </a:pPr>
            <a:r>
              <a:rPr lang="en-US" sz="8600" b="1" dirty="0"/>
              <a:t> Today we are acknowledging and recognizing the Holy Spirit’s role in empowering believers. We are celebrating His transformative impact in our lives.</a:t>
            </a:r>
          </a:p>
          <a:p>
            <a:pPr marL="0" indent="0">
              <a:buNone/>
            </a:pPr>
            <a:endParaRPr lang="en-US" sz="8000" b="1" dirty="0"/>
          </a:p>
        </p:txBody>
      </p:sp>
    </p:spTree>
    <p:extLst>
      <p:ext uri="{BB962C8B-B14F-4D97-AF65-F5344CB8AC3E}">
        <p14:creationId xmlns:p14="http://schemas.microsoft.com/office/powerpoint/2010/main" val="1872140646"/>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7243" y="64932"/>
            <a:ext cx="6430356" cy="609324"/>
          </a:xfrm>
          <a:solidFill>
            <a:schemeClr val="accent1">
              <a:lumMod val="40000"/>
              <a:lumOff val="60000"/>
            </a:schemeClr>
          </a:solidFill>
        </p:spPr>
        <p:txBody>
          <a:bodyPr>
            <a:normAutofit fontScale="90000"/>
          </a:bodyPr>
          <a:lstStyle/>
          <a:p>
            <a:r>
              <a:rPr lang="en-US" sz="4000" b="1" dirty="0"/>
              <a:t>Celebrating His Resurrection Power</a:t>
            </a:r>
            <a:endParaRPr lang="en-US" sz="4000" dirty="0"/>
          </a:p>
        </p:txBody>
      </p:sp>
      <p:sp>
        <p:nvSpPr>
          <p:cNvPr id="3" name="Content Placeholder 2"/>
          <p:cNvSpPr>
            <a:spLocks noGrp="1"/>
          </p:cNvSpPr>
          <p:nvPr>
            <p:ph idx="1"/>
          </p:nvPr>
        </p:nvSpPr>
        <p:spPr>
          <a:xfrm>
            <a:off x="73892" y="757383"/>
            <a:ext cx="12016508" cy="5661890"/>
          </a:xfrm>
        </p:spPr>
        <p:txBody>
          <a:bodyPr>
            <a:normAutofit/>
          </a:bodyPr>
          <a:lstStyle/>
          <a:p>
            <a:pPr>
              <a:buFont typeface="Wingdings" panose="05000000000000000000" pitchFamily="2" charset="2"/>
              <a:buChar char="q"/>
            </a:pPr>
            <a:r>
              <a:rPr lang="en-US" sz="3200" dirty="0"/>
              <a:t> </a:t>
            </a:r>
            <a:r>
              <a:rPr lang="en-US" sz="3300" b="1" dirty="0"/>
              <a:t>Vs.9-10: His Resurrection Power changes us into a new creation.</a:t>
            </a:r>
          </a:p>
          <a:p>
            <a:pPr lvl="1">
              <a:buFont typeface="Wingdings" panose="05000000000000000000" pitchFamily="2" charset="2"/>
              <a:buChar char="v"/>
            </a:pPr>
            <a:r>
              <a:rPr lang="en-US" sz="3300" b="1" dirty="0"/>
              <a:t> “But you are not like that. You are controlled by your new nature if you have the Spirit of God living in you. (And remember that if anyone doesn’t have the Spirit of Christ living in him, he is not a Christian at all.)”-LB </a:t>
            </a:r>
          </a:p>
          <a:p>
            <a:pPr lvl="1">
              <a:buFont typeface="Wingdings" panose="05000000000000000000" pitchFamily="2" charset="2"/>
              <a:buChar char="v"/>
            </a:pPr>
            <a:r>
              <a:rPr lang="en-US" sz="3300" b="1" dirty="0"/>
              <a:t> Believers have a new identity in Christ, marked by the presence of the Holy Spirit, the power of resurrection. He indwells the believer, enabling him live a resurrected life and experience God’s power in his life. </a:t>
            </a:r>
          </a:p>
          <a:p>
            <a:pPr lvl="1">
              <a:buFont typeface="Wingdings" panose="05000000000000000000" pitchFamily="2" charset="2"/>
              <a:buChar char="v"/>
            </a:pPr>
            <a:r>
              <a:rPr lang="en-US" sz="3300" b="1" dirty="0"/>
              <a:t> 2 Cor.5:1 “Therefore, if anyone is in Christ, the new creation has come: The old has gone, the new is here.”</a:t>
            </a:r>
          </a:p>
        </p:txBody>
      </p:sp>
    </p:spTree>
    <p:extLst>
      <p:ext uri="{BB962C8B-B14F-4D97-AF65-F5344CB8AC3E}">
        <p14:creationId xmlns:p14="http://schemas.microsoft.com/office/powerpoint/2010/main" val="1318812631"/>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436" y="461819"/>
            <a:ext cx="11767128" cy="5569526"/>
          </a:xfrm>
        </p:spPr>
        <p:txBody>
          <a:bodyPr>
            <a:normAutofit fontScale="92500"/>
          </a:bodyPr>
          <a:lstStyle/>
          <a:p>
            <a:pPr lvl="1">
              <a:buFont typeface="Wingdings" panose="05000000000000000000" pitchFamily="2" charset="2"/>
              <a:buChar char="v"/>
            </a:pPr>
            <a:r>
              <a:rPr lang="en-US" sz="3200" b="1" dirty="0"/>
              <a:t> 1 Tim.1:15 “Here is a trustworthy saying that deserves full acceptance: Christ Jesus came into the world to save sinners – of whom I am the worst.” </a:t>
            </a:r>
          </a:p>
          <a:p>
            <a:pPr lvl="1">
              <a:buFont typeface="Wingdings" panose="05000000000000000000" pitchFamily="2" charset="2"/>
              <a:buChar char="v"/>
            </a:pPr>
            <a:r>
              <a:rPr lang="en-US" sz="3600" b="1" dirty="0"/>
              <a:t>The Holy Spirit is given to every believer when they are born again therefore, every believer has the Holy Spirit, if you are not filled with the Holy Spirit then you are not a Christian at all.</a:t>
            </a:r>
          </a:p>
          <a:p>
            <a:pPr lvl="1">
              <a:buFont typeface="Wingdings" panose="05000000000000000000" pitchFamily="2" charset="2"/>
              <a:buChar char="v"/>
            </a:pPr>
            <a:r>
              <a:rPr lang="en-US" sz="3600" b="1" dirty="0"/>
              <a:t>1 Cor.6:19 “Do you not know that your bodies are the temple of the Holy Spirit, </a:t>
            </a:r>
            <a:r>
              <a:rPr lang="en-US" sz="3600" b="1" u="sng" dirty="0"/>
              <a:t>who is in you</a:t>
            </a:r>
            <a:r>
              <a:rPr lang="en-US" sz="3600" b="1" dirty="0"/>
              <a:t>, whom you received from God? You are not your own;” </a:t>
            </a:r>
          </a:p>
          <a:p>
            <a:pPr lvl="1">
              <a:buFont typeface="Wingdings" panose="05000000000000000000" pitchFamily="2" charset="2"/>
              <a:buChar char="v"/>
            </a:pPr>
            <a:r>
              <a:rPr lang="en-US" sz="3600" b="1" dirty="0"/>
              <a:t> 2 Tim.1:14 “Guard the good deposit that was entrusted to you-guard it with the help of </a:t>
            </a:r>
            <a:r>
              <a:rPr lang="en-US" sz="3600" b="1" u="sng" dirty="0"/>
              <a:t>the Holy Spirit who lives in us</a:t>
            </a:r>
            <a:r>
              <a:rPr lang="en-US" sz="3600" b="1" dirty="0"/>
              <a:t>.”</a:t>
            </a:r>
          </a:p>
          <a:p>
            <a:endParaRPr lang="en-US" dirty="0"/>
          </a:p>
        </p:txBody>
      </p:sp>
    </p:spTree>
    <p:extLst>
      <p:ext uri="{BB962C8B-B14F-4D97-AF65-F5344CB8AC3E}">
        <p14:creationId xmlns:p14="http://schemas.microsoft.com/office/powerpoint/2010/main" val="3674736462"/>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7535" y="74167"/>
            <a:ext cx="5935124" cy="705761"/>
          </a:xfrm>
          <a:solidFill>
            <a:schemeClr val="accent1">
              <a:lumMod val="40000"/>
              <a:lumOff val="60000"/>
            </a:schemeClr>
          </a:solidFill>
        </p:spPr>
        <p:txBody>
          <a:bodyPr>
            <a:normAutofit fontScale="90000"/>
          </a:bodyPr>
          <a:lstStyle/>
          <a:p>
            <a:r>
              <a:rPr lang="en-US" sz="3600" b="1" dirty="0"/>
              <a:t>Celebrating His Resurrection Power</a:t>
            </a:r>
            <a:endParaRPr lang="en-US" sz="3600" dirty="0"/>
          </a:p>
        </p:txBody>
      </p:sp>
      <p:sp>
        <p:nvSpPr>
          <p:cNvPr id="3" name="Content Placeholder 2"/>
          <p:cNvSpPr>
            <a:spLocks noGrp="1"/>
          </p:cNvSpPr>
          <p:nvPr>
            <p:ph idx="1"/>
          </p:nvPr>
        </p:nvSpPr>
        <p:spPr>
          <a:xfrm>
            <a:off x="129309" y="932329"/>
            <a:ext cx="11887199" cy="5403816"/>
          </a:xfrm>
        </p:spPr>
        <p:txBody>
          <a:bodyPr>
            <a:normAutofit lnSpcReduction="10000"/>
          </a:bodyPr>
          <a:lstStyle/>
          <a:p>
            <a:pPr>
              <a:buFont typeface="Wingdings" panose="05000000000000000000" pitchFamily="2" charset="2"/>
              <a:buChar char="q"/>
            </a:pPr>
            <a:r>
              <a:rPr lang="en-US" sz="3200" dirty="0"/>
              <a:t> </a:t>
            </a:r>
            <a:r>
              <a:rPr lang="en-US" sz="3600" b="1" dirty="0"/>
              <a:t>Vs.11: His Resurrection Power Empowers you for living</a:t>
            </a:r>
          </a:p>
          <a:p>
            <a:pPr lvl="1">
              <a:buFont typeface="Wingdings" panose="05000000000000000000" pitchFamily="2" charset="2"/>
              <a:buChar char="v"/>
            </a:pPr>
            <a:r>
              <a:rPr lang="en-US" sz="3600" b="1" dirty="0"/>
              <a:t> “…He who raise Christ from the dead will also give life to your mortal bodies through his Spirit who lives in you.” </a:t>
            </a:r>
          </a:p>
          <a:p>
            <a:pPr lvl="1">
              <a:buFont typeface="Wingdings" panose="05000000000000000000" pitchFamily="2" charset="2"/>
              <a:buChar char="v"/>
            </a:pPr>
            <a:r>
              <a:rPr lang="en-US" sz="3600" b="1" dirty="0"/>
              <a:t> Because Jesus lives in us, the old man (sinful nature) is dead, but the Spirit lives and reigns, and will live out His salvation even through our mortal bodies through resurrection. </a:t>
            </a:r>
          </a:p>
          <a:p>
            <a:pPr lvl="1">
              <a:buFont typeface="Wingdings" panose="05000000000000000000" pitchFamily="2" charset="2"/>
              <a:buChar char="v"/>
            </a:pPr>
            <a:r>
              <a:rPr lang="en-US" sz="3600" b="1" dirty="0"/>
              <a:t> Jn.5:21 “For just as the Father raises the dead and give them life, even so the Son gives life to whom he is pleased to give.” </a:t>
            </a:r>
          </a:p>
          <a:p>
            <a:pPr marL="201168" lvl="1" indent="0">
              <a:buNone/>
            </a:pPr>
            <a:r>
              <a:rPr lang="en-US" sz="3600" b="1" dirty="0"/>
              <a:t> </a:t>
            </a:r>
          </a:p>
        </p:txBody>
      </p:sp>
    </p:spTree>
    <p:extLst>
      <p:ext uri="{BB962C8B-B14F-4D97-AF65-F5344CB8AC3E}">
        <p14:creationId xmlns:p14="http://schemas.microsoft.com/office/powerpoint/2010/main" val="2636500290"/>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506" y="268941"/>
            <a:ext cx="11806517" cy="6002550"/>
          </a:xfrm>
        </p:spPr>
        <p:txBody>
          <a:bodyPr>
            <a:noAutofit/>
          </a:bodyPr>
          <a:lstStyle/>
          <a:p>
            <a:pPr lvl="1">
              <a:buFont typeface="Wingdings" panose="05000000000000000000" pitchFamily="2" charset="2"/>
              <a:buChar char="v"/>
            </a:pPr>
            <a:r>
              <a:rPr lang="en-US" sz="3500" b="1" dirty="0"/>
              <a:t>Rom.6:5 “For if we have been united with him in a death like this, we will certainly also be united with him in a resurrection like this.”</a:t>
            </a:r>
          </a:p>
          <a:p>
            <a:pPr lvl="1">
              <a:buFont typeface="Wingdings" panose="05000000000000000000" pitchFamily="2" charset="2"/>
              <a:buChar char="v"/>
            </a:pPr>
            <a:r>
              <a:rPr lang="en-US" sz="3500" b="1" dirty="0"/>
              <a:t>The resurrection of our bodies guaranteed by the indwelling of the Holy Spirit is evidenced by a Spirit controlled life exhibiting the fruit of the Spirit.</a:t>
            </a:r>
          </a:p>
          <a:p>
            <a:pPr lvl="1">
              <a:buFont typeface="Wingdings" panose="05000000000000000000" pitchFamily="2" charset="2"/>
              <a:buChar char="v"/>
            </a:pPr>
            <a:r>
              <a:rPr lang="en-US" sz="3500" b="1" dirty="0"/>
              <a:t> The Holy Spirit provides us with the wisdom, courage, and strength to live a life that reflects the power of resurrection</a:t>
            </a:r>
          </a:p>
          <a:p>
            <a:pPr lvl="1">
              <a:buFont typeface="Wingdings" panose="05000000000000000000" pitchFamily="2" charset="2"/>
              <a:buChar char="v"/>
            </a:pPr>
            <a:r>
              <a:rPr lang="en-US" sz="3500" b="1" dirty="0"/>
              <a:t> The resurrection power gives believers the strength to overcome challenges and fear, trusting God in times of difficulties. He empowers us for service and witness to others.</a:t>
            </a:r>
          </a:p>
        </p:txBody>
      </p:sp>
    </p:spTree>
    <p:extLst>
      <p:ext uri="{BB962C8B-B14F-4D97-AF65-F5344CB8AC3E}">
        <p14:creationId xmlns:p14="http://schemas.microsoft.com/office/powerpoint/2010/main" val="4173817281"/>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1129" y="205922"/>
            <a:ext cx="6320118" cy="744337"/>
          </a:xfrm>
          <a:solidFill>
            <a:schemeClr val="accent1">
              <a:lumMod val="40000"/>
              <a:lumOff val="60000"/>
            </a:schemeClr>
          </a:solidFill>
        </p:spPr>
        <p:txBody>
          <a:bodyPr>
            <a:normAutofit/>
          </a:bodyPr>
          <a:lstStyle/>
          <a:p>
            <a:r>
              <a:rPr lang="en-US" sz="3600" b="1" dirty="0"/>
              <a:t>Celebrating His Resurrection Power</a:t>
            </a:r>
            <a:endParaRPr lang="en-US" sz="3600" dirty="0"/>
          </a:p>
        </p:txBody>
      </p:sp>
      <p:sp>
        <p:nvSpPr>
          <p:cNvPr id="3" name="Content Placeholder 2"/>
          <p:cNvSpPr>
            <a:spLocks noGrp="1"/>
          </p:cNvSpPr>
          <p:nvPr>
            <p:ph idx="1"/>
          </p:nvPr>
        </p:nvSpPr>
        <p:spPr>
          <a:xfrm>
            <a:off x="353209" y="1057835"/>
            <a:ext cx="11623638" cy="5190565"/>
          </a:xfrm>
        </p:spPr>
        <p:txBody>
          <a:bodyPr>
            <a:normAutofit lnSpcReduction="10000"/>
          </a:bodyPr>
          <a:lstStyle/>
          <a:p>
            <a:pPr>
              <a:buFont typeface="Wingdings" panose="05000000000000000000" pitchFamily="2" charset="2"/>
              <a:buChar char="q"/>
            </a:pPr>
            <a:r>
              <a:rPr lang="en-US" sz="3600" dirty="0"/>
              <a:t> </a:t>
            </a:r>
            <a:r>
              <a:rPr lang="en-US" sz="3600" b="1" dirty="0"/>
              <a:t>Vs.12-13: His Resurrection Power freed you from the dominion of sin.</a:t>
            </a:r>
          </a:p>
          <a:p>
            <a:pPr lvl="1">
              <a:buFont typeface="Wingdings" panose="05000000000000000000" pitchFamily="2" charset="2"/>
              <a:buChar char="v"/>
            </a:pPr>
            <a:r>
              <a:rPr lang="en-US" sz="3600" b="1" dirty="0"/>
              <a:t> “Therefore, brothers we have an obligation – but it is not to the sinful nature, to live according to it.” </a:t>
            </a:r>
          </a:p>
          <a:p>
            <a:pPr lvl="1">
              <a:buFont typeface="Wingdings" panose="05000000000000000000" pitchFamily="2" charset="2"/>
              <a:buChar char="v"/>
            </a:pPr>
            <a:r>
              <a:rPr lang="en-US" sz="3600" b="1" dirty="0"/>
              <a:t> The flesh (sinful nature that rebels against God) gave us nothing good, hence we can’t continue to pamper it. Our obligation is to the Lord.</a:t>
            </a:r>
          </a:p>
          <a:p>
            <a:pPr lvl="1">
              <a:buFont typeface="Wingdings" panose="05000000000000000000" pitchFamily="2" charset="2"/>
              <a:buChar char="v"/>
            </a:pPr>
            <a:r>
              <a:rPr lang="en-US" sz="3600" b="1" dirty="0"/>
              <a:t>By His power our flesh submits to the Spirit. We are not only saved by the work of the Spirit, but we must also walk by the Spirit if we want to grow and pursue holiness in the Lord.</a:t>
            </a:r>
          </a:p>
          <a:p>
            <a:pPr marL="201168" lvl="1" indent="0">
              <a:buNone/>
            </a:pPr>
            <a:endParaRPr lang="en-US" sz="3600" b="1" dirty="0"/>
          </a:p>
        </p:txBody>
      </p:sp>
    </p:spTree>
    <p:extLst>
      <p:ext uri="{BB962C8B-B14F-4D97-AF65-F5344CB8AC3E}">
        <p14:creationId xmlns:p14="http://schemas.microsoft.com/office/powerpoint/2010/main" val="3954600183"/>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0635"/>
            <a:ext cx="11456894" cy="5268459"/>
          </a:xfrm>
        </p:spPr>
        <p:txBody>
          <a:bodyPr>
            <a:normAutofit/>
          </a:bodyPr>
          <a:lstStyle/>
          <a:p>
            <a:pPr lvl="1">
              <a:buFont typeface="Wingdings" panose="05000000000000000000" pitchFamily="2" charset="2"/>
              <a:buChar char="v"/>
            </a:pPr>
            <a:r>
              <a:rPr lang="en-US" sz="3600" b="1" dirty="0"/>
              <a:t> Rom.6:14 “For sin shall not be your master, because you are not under law, but under grace.”</a:t>
            </a:r>
          </a:p>
          <a:p>
            <a:pPr lvl="1">
              <a:buFont typeface="Wingdings" panose="05000000000000000000" pitchFamily="2" charset="2"/>
              <a:buChar char="v"/>
            </a:pPr>
            <a:r>
              <a:rPr lang="en-US" sz="3600" b="1" dirty="0"/>
              <a:t> Gal.5:16 “So I say, live by the Spirit, and you will not gratify the desires of the sinful nature.”</a:t>
            </a:r>
          </a:p>
          <a:p>
            <a:pPr lvl="1">
              <a:buFont typeface="Wingdings" panose="05000000000000000000" pitchFamily="2" charset="2"/>
              <a:buChar char="v"/>
            </a:pPr>
            <a:r>
              <a:rPr lang="en-US" sz="3600" b="1" dirty="0"/>
              <a:t> Gal.3:3 “Are you so foolish? After beginning with the Spirit, are you now trying to attain your goal by human effort?”</a:t>
            </a:r>
          </a:p>
          <a:p>
            <a:pPr lvl="1">
              <a:buFont typeface="Wingdings" panose="05000000000000000000" pitchFamily="2" charset="2"/>
              <a:buChar char="v"/>
            </a:pPr>
            <a:r>
              <a:rPr lang="en-US" sz="3600" b="1" dirty="0"/>
              <a:t> People who live in the Spirit are not dominated by sinful nature rather by the Spirit.</a:t>
            </a:r>
          </a:p>
          <a:p>
            <a:endParaRPr lang="en-US" dirty="0"/>
          </a:p>
        </p:txBody>
      </p:sp>
    </p:spTree>
    <p:extLst>
      <p:ext uri="{BB962C8B-B14F-4D97-AF65-F5344CB8AC3E}">
        <p14:creationId xmlns:p14="http://schemas.microsoft.com/office/powerpoint/2010/main" val="3856675656"/>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8" y="259710"/>
            <a:ext cx="2411507" cy="816056"/>
          </a:xfrm>
          <a:solidFill>
            <a:schemeClr val="accent1">
              <a:lumMod val="40000"/>
              <a:lumOff val="60000"/>
            </a:schemeClr>
          </a:solidFill>
        </p:spPr>
        <p:txBody>
          <a:bodyPr>
            <a:normAutofit/>
          </a:bodyPr>
          <a:lstStyle/>
          <a:p>
            <a:r>
              <a:rPr lang="en-US" sz="4000" b="1" dirty="0"/>
              <a:t>Conclusion</a:t>
            </a:r>
          </a:p>
        </p:txBody>
      </p:sp>
      <p:sp>
        <p:nvSpPr>
          <p:cNvPr id="3" name="Content Placeholder 2"/>
          <p:cNvSpPr>
            <a:spLocks noGrp="1"/>
          </p:cNvSpPr>
          <p:nvPr>
            <p:ph idx="1"/>
          </p:nvPr>
        </p:nvSpPr>
        <p:spPr/>
        <p:txBody>
          <a:bodyPr/>
          <a:lstStyle/>
          <a:p>
            <a:pPr>
              <a:buFont typeface="Wingdings" panose="05000000000000000000" pitchFamily="2" charset="2"/>
              <a:buChar char="q"/>
            </a:pPr>
            <a:r>
              <a:rPr lang="en-US" sz="3200" dirty="0"/>
              <a:t> </a:t>
            </a:r>
            <a:r>
              <a:rPr lang="en-US" sz="3200" b="1" dirty="0"/>
              <a:t>God wants resurrection power to be real in the life of the believer. </a:t>
            </a:r>
          </a:p>
          <a:p>
            <a:pPr>
              <a:buFont typeface="Wingdings" panose="05000000000000000000" pitchFamily="2" charset="2"/>
              <a:buChar char="q"/>
            </a:pPr>
            <a:r>
              <a:rPr lang="en-US" sz="3200" b="1" dirty="0"/>
              <a:t> “The very same power which raised Christ from is waiting to raise the drunkard from his drunkenness, to raise the thief from his dishonesty, to raise the Pharisee from his self-righteousness, the Sadducee from his unbelieve.” (Spurgeon)</a:t>
            </a:r>
          </a:p>
        </p:txBody>
      </p:sp>
    </p:spTree>
    <p:extLst>
      <p:ext uri="{BB962C8B-B14F-4D97-AF65-F5344CB8AC3E}">
        <p14:creationId xmlns:p14="http://schemas.microsoft.com/office/powerpoint/2010/main" val="2532515122"/>
      </p:ext>
    </p:extLst>
  </p:cSld>
  <p:clrMapOvr>
    <a:masterClrMapping/>
  </p:clrMapOvr>
  <mc:AlternateContent xmlns:mc="http://schemas.openxmlformats.org/markup-compatibility/2006">
    <mc:Choice xmlns:p14="http://schemas.microsoft.com/office/powerpoint/2010/main" Requires="p14">
      <p:transition spd="slow" p14:dur="1750">
        <p14:prism/>
      </p:transition>
    </mc:Choice>
    <mc:Fallback>
      <p:transition spd="slow">
        <p:fade/>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1048</TotalTime>
  <Words>1003</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Calibri Light</vt:lpstr>
      <vt:lpstr>Wingdings</vt:lpstr>
      <vt:lpstr>Retrospect</vt:lpstr>
      <vt:lpstr>Fellowship Outreach Bible Church Sunday Message 20-4-2025</vt:lpstr>
      <vt:lpstr>Introduction</vt:lpstr>
      <vt:lpstr>Celebrating His Resurrection Power</vt:lpstr>
      <vt:lpstr>PowerPoint Presentation</vt:lpstr>
      <vt:lpstr>Celebrating His Resurrection Power</vt:lpstr>
      <vt:lpstr>PowerPoint Presentation</vt:lpstr>
      <vt:lpstr>Celebrating His Resurrection Power</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Fellowship Outreach Bible Church Sunday Message 20-4-2025</dc:title>
  <dc:creator>dell</dc:creator>
  <cp:lastModifiedBy>Sam Engineer</cp:lastModifiedBy>
  <cp:revision>61</cp:revision>
  <dcterms:created xsi:type="dcterms:W3CDTF">2025-04-17T09:57:33Z</dcterms:created>
  <dcterms:modified xsi:type="dcterms:W3CDTF">2025-04-20T08:34:00Z</dcterms:modified>
</cp:coreProperties>
</file>